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63" r:id="rId3"/>
    <p:sldId id="260" r:id="rId4"/>
    <p:sldId id="261" r:id="rId5"/>
    <p:sldId id="257"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60"/>
  </p:normalViewPr>
  <p:slideViewPr>
    <p:cSldViewPr>
      <p:cViewPr varScale="1">
        <p:scale>
          <a:sx n="84" d="100"/>
          <a:sy n="84" d="100"/>
        </p:scale>
        <p:origin x="-1402"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1/9/2013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1/9/2013</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4000" r="-44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solidFill>
                  <a:srgbClr val="FF0000"/>
                </a:solidFill>
              </a:rPr>
              <a:t>History 336</a:t>
            </a:r>
            <a:endParaRPr lang="en-CA" dirty="0">
              <a:solidFill>
                <a:srgbClr val="FF0000"/>
              </a:solidFill>
            </a:endParaRPr>
          </a:p>
        </p:txBody>
      </p:sp>
      <p:sp>
        <p:nvSpPr>
          <p:cNvPr id="3" name="Subtitle 2"/>
          <p:cNvSpPr>
            <a:spLocks noGrp="1"/>
          </p:cNvSpPr>
          <p:nvPr>
            <p:ph type="subTitle" idx="1"/>
          </p:nvPr>
        </p:nvSpPr>
        <p:spPr/>
        <p:txBody>
          <a:bodyPr/>
          <a:lstStyle/>
          <a:p>
            <a:r>
              <a:rPr lang="en-CA" dirty="0" smtClean="0">
                <a:solidFill>
                  <a:srgbClr val="FFFF00"/>
                </a:solidFill>
              </a:rPr>
              <a:t>Tutorial 1</a:t>
            </a:r>
          </a:p>
          <a:p>
            <a:r>
              <a:rPr lang="en-CA" dirty="0">
                <a:solidFill>
                  <a:srgbClr val="FFFF00"/>
                </a:solidFill>
              </a:rPr>
              <a:t>Scott, “Gender: A Useful Category of Historical Analysis”</a:t>
            </a:r>
          </a:p>
        </p:txBody>
      </p:sp>
    </p:spTree>
    <p:extLst>
      <p:ext uri="{BB962C8B-B14F-4D97-AF65-F5344CB8AC3E}">
        <p14:creationId xmlns:p14="http://schemas.microsoft.com/office/powerpoint/2010/main" val="35672646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CA" dirty="0" smtClean="0"/>
              <a:t>Monday, 14 January</a:t>
            </a:r>
            <a:endParaRPr lang="en-CA" dirty="0"/>
          </a:p>
        </p:txBody>
      </p:sp>
      <p:sp>
        <p:nvSpPr>
          <p:cNvPr id="3" name="Content Placeholder 2"/>
          <p:cNvSpPr>
            <a:spLocks noGrp="1"/>
          </p:cNvSpPr>
          <p:nvPr>
            <p:ph idx="1"/>
          </p:nvPr>
        </p:nvSpPr>
        <p:spPr>
          <a:xfrm>
            <a:off x="457200" y="1524000"/>
            <a:ext cx="8229600" cy="4785360"/>
          </a:xfrm>
        </p:spPr>
        <p:txBody>
          <a:bodyPr/>
          <a:lstStyle/>
          <a:p>
            <a:r>
              <a:rPr lang="en-CA" dirty="0" smtClean="0"/>
              <a:t>At 9:30, Rebecca Dowson, the History liaison librarian, will give us a 30-minute presentation on how to use e-books at the SFU library.  </a:t>
            </a:r>
            <a:r>
              <a:rPr lang="en-CA" dirty="0" smtClean="0">
                <a:solidFill>
                  <a:srgbClr val="FFFF00"/>
                </a:solidFill>
              </a:rPr>
              <a:t>Bring your laptop / </a:t>
            </a:r>
            <a:r>
              <a:rPr lang="en-CA" dirty="0" err="1" smtClean="0">
                <a:solidFill>
                  <a:srgbClr val="FFFF00"/>
                </a:solidFill>
              </a:rPr>
              <a:t>iPad</a:t>
            </a:r>
            <a:r>
              <a:rPr lang="en-CA" dirty="0" smtClean="0">
                <a:solidFill>
                  <a:srgbClr val="FFFF00"/>
                </a:solidFill>
              </a:rPr>
              <a:t> / iPod or any other relevant device</a:t>
            </a:r>
            <a:r>
              <a:rPr lang="en-CA" dirty="0" smtClean="0"/>
              <a:t>.  You will probably find e-books very useful in History 336.</a:t>
            </a:r>
            <a:endParaRPr lang="en-CA" dirty="0"/>
          </a:p>
        </p:txBody>
      </p:sp>
    </p:spTree>
    <p:extLst>
      <p:ext uri="{BB962C8B-B14F-4D97-AF65-F5344CB8AC3E}">
        <p14:creationId xmlns:p14="http://schemas.microsoft.com/office/powerpoint/2010/main" val="1770670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92162"/>
          </a:xfrm>
        </p:spPr>
        <p:txBody>
          <a:bodyPr>
            <a:normAutofit fontScale="90000"/>
          </a:bodyPr>
          <a:lstStyle/>
          <a:p>
            <a:r>
              <a:rPr lang="en-CA" dirty="0" smtClean="0"/>
              <a:t>The structure of Scott’s article</a:t>
            </a:r>
            <a:endParaRPr lang="en-CA" dirty="0"/>
          </a:p>
        </p:txBody>
      </p:sp>
      <p:sp>
        <p:nvSpPr>
          <p:cNvPr id="3" name="Content Placeholder 2"/>
          <p:cNvSpPr>
            <a:spLocks noGrp="1"/>
          </p:cNvSpPr>
          <p:nvPr>
            <p:ph idx="1"/>
          </p:nvPr>
        </p:nvSpPr>
        <p:spPr>
          <a:xfrm>
            <a:off x="304800" y="1295400"/>
            <a:ext cx="8382000" cy="5013960"/>
          </a:xfrm>
        </p:spPr>
        <p:txBody>
          <a:bodyPr/>
          <a:lstStyle/>
          <a:p>
            <a:pPr marL="779526" indent="-514350">
              <a:buFont typeface="+mj-lt"/>
              <a:buAutoNum type="arabicPeriod"/>
            </a:pPr>
            <a:r>
              <a:rPr lang="en-CA" dirty="0" smtClean="0"/>
              <a:t>a discussion of the term gender (pp. 1053-56)</a:t>
            </a:r>
          </a:p>
          <a:p>
            <a:pPr marL="779526" indent="-514350">
              <a:buFont typeface="+mj-lt"/>
              <a:buAutoNum type="arabicPeriod"/>
            </a:pPr>
            <a:r>
              <a:rPr lang="en-CA" dirty="0" smtClean="0"/>
              <a:t>a review of theories about gender (pp. 1056-66)</a:t>
            </a:r>
          </a:p>
          <a:p>
            <a:pPr marL="722376" indent="-457200">
              <a:buFont typeface="+mj-lt"/>
              <a:buAutoNum type="arabicPeriod"/>
            </a:pPr>
            <a:r>
              <a:rPr lang="en-CA" dirty="0" smtClean="0"/>
              <a:t>Scott’s development of her own understanding of gender (pp. 1066-70)</a:t>
            </a:r>
          </a:p>
          <a:p>
            <a:pPr marL="722376" indent="-457200">
              <a:buFont typeface="+mj-lt"/>
              <a:buAutoNum type="arabicPeriod"/>
            </a:pPr>
            <a:r>
              <a:rPr lang="en-CA" dirty="0" smtClean="0"/>
              <a:t>the application of gender as a category of analysis to political history (pp. 1070-75)</a:t>
            </a:r>
          </a:p>
        </p:txBody>
      </p:sp>
    </p:spTree>
    <p:extLst>
      <p:ext uri="{BB962C8B-B14F-4D97-AF65-F5344CB8AC3E}">
        <p14:creationId xmlns:p14="http://schemas.microsoft.com/office/powerpoint/2010/main" val="16842054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Two important passages</a:t>
            </a:r>
            <a:endParaRPr lang="en-CA" dirty="0"/>
          </a:p>
        </p:txBody>
      </p:sp>
      <p:sp>
        <p:nvSpPr>
          <p:cNvPr id="3" name="Content Placeholder 2"/>
          <p:cNvSpPr>
            <a:spLocks noGrp="1"/>
          </p:cNvSpPr>
          <p:nvPr>
            <p:ph idx="1"/>
          </p:nvPr>
        </p:nvSpPr>
        <p:spPr/>
        <p:txBody>
          <a:bodyPr/>
          <a:lstStyle/>
          <a:p>
            <a:pPr marL="651510" indent="-514350">
              <a:buFont typeface="+mj-lt"/>
              <a:buAutoNum type="arabicPeriod"/>
            </a:pPr>
            <a:r>
              <a:rPr lang="en-CA" dirty="0"/>
              <a:t>“How does gender work in human social relationships? How does gender give meaning to the organization and perception of historical knowledge? The answers depend on gender as an analytic category” (p. 1055</a:t>
            </a:r>
            <a:r>
              <a:rPr lang="en-CA" dirty="0" smtClean="0"/>
              <a:t>).</a:t>
            </a:r>
          </a:p>
          <a:p>
            <a:pPr marL="651510" indent="-514350">
              <a:buFont typeface="+mj-lt"/>
              <a:buAutoNum type="arabicPeriod"/>
            </a:pPr>
            <a:r>
              <a:rPr lang="en-CA" dirty="0" smtClean="0"/>
              <a:t>“Indeed, the challenge was to reconcile theory, which was framed in general or universal terms, and history, which was committed to the study of contextual specificity and fundamental change” (p. 1057).</a:t>
            </a:r>
            <a:endParaRPr lang="en-CA" dirty="0"/>
          </a:p>
          <a:p>
            <a:endParaRPr lang="en-CA" dirty="0"/>
          </a:p>
        </p:txBody>
      </p:sp>
    </p:spTree>
    <p:extLst>
      <p:ext uri="{BB962C8B-B14F-4D97-AF65-F5344CB8AC3E}">
        <p14:creationId xmlns:p14="http://schemas.microsoft.com/office/powerpoint/2010/main" val="31626281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38200"/>
          </a:xfrm>
        </p:spPr>
        <p:txBody>
          <a:bodyPr>
            <a:normAutofit/>
          </a:bodyPr>
          <a:lstStyle/>
          <a:p>
            <a:r>
              <a:rPr lang="en-CA" sz="3200" dirty="0" smtClean="0"/>
              <a:t>7 Questions</a:t>
            </a:r>
            <a:endParaRPr lang="en-CA" sz="3200" dirty="0"/>
          </a:p>
        </p:txBody>
      </p:sp>
      <p:sp>
        <p:nvSpPr>
          <p:cNvPr id="3" name="Content Placeholder 2"/>
          <p:cNvSpPr>
            <a:spLocks noGrp="1"/>
          </p:cNvSpPr>
          <p:nvPr>
            <p:ph idx="1"/>
          </p:nvPr>
        </p:nvSpPr>
        <p:spPr>
          <a:xfrm>
            <a:off x="304800" y="990600"/>
            <a:ext cx="8534400" cy="5715000"/>
          </a:xfrm>
        </p:spPr>
        <p:txBody>
          <a:bodyPr>
            <a:normAutofit lnSpcReduction="10000"/>
          </a:bodyPr>
          <a:lstStyle/>
          <a:p>
            <a:pPr marL="651510" indent="-514350">
              <a:buFont typeface="+mj-lt"/>
              <a:buAutoNum type="arabicPeriod"/>
            </a:pPr>
            <a:r>
              <a:rPr lang="en-CA" dirty="0" smtClean="0"/>
              <a:t>How have scholars understood the term “gender”?  What are the various advantages to using this term? Does the term come with disadvantages?</a:t>
            </a:r>
          </a:p>
          <a:p>
            <a:pPr marL="651510" indent="-514350">
              <a:buFont typeface="+mj-lt"/>
              <a:buAutoNum type="arabicPeriod"/>
            </a:pPr>
            <a:r>
              <a:rPr lang="en-CA" dirty="0" smtClean="0"/>
              <a:t>How does Scott define gender?  What are the various components of her definition?</a:t>
            </a:r>
          </a:p>
          <a:p>
            <a:pPr marL="651510" indent="-514350">
              <a:buFont typeface="+mj-lt"/>
              <a:buAutoNum type="arabicPeriod"/>
            </a:pPr>
            <a:r>
              <a:rPr lang="en-CA" dirty="0" smtClean="0"/>
              <a:t>Scott reviews different theoretical perspectives of gender as a category of analysis.  What are these perspectives? What advantages might they have? What weaknesses do they have?  What deficiency do they have in common?</a:t>
            </a:r>
          </a:p>
          <a:p>
            <a:pPr marL="651510" indent="-514350">
              <a:buFont typeface="+mj-lt"/>
              <a:buAutoNum type="arabicPeriod"/>
            </a:pPr>
            <a:r>
              <a:rPr lang="en-CA" dirty="0" smtClean="0"/>
              <a:t>How does Scott apply gender as a category of analysis to political history?</a:t>
            </a:r>
            <a:endParaRPr lang="en-CA" dirty="0"/>
          </a:p>
        </p:txBody>
      </p:sp>
    </p:spTree>
    <p:extLst>
      <p:ext uri="{BB962C8B-B14F-4D97-AF65-F5344CB8AC3E}">
        <p14:creationId xmlns:p14="http://schemas.microsoft.com/office/powerpoint/2010/main" val="4151306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CA" dirty="0" smtClean="0"/>
              <a:t>7 Questions</a:t>
            </a:r>
            <a:endParaRPr lang="en-CA" dirty="0"/>
          </a:p>
        </p:txBody>
      </p:sp>
      <p:sp>
        <p:nvSpPr>
          <p:cNvPr id="3" name="Content Placeholder 2"/>
          <p:cNvSpPr>
            <a:spLocks noGrp="1"/>
          </p:cNvSpPr>
          <p:nvPr>
            <p:ph idx="1"/>
          </p:nvPr>
        </p:nvSpPr>
        <p:spPr>
          <a:xfrm>
            <a:off x="457200" y="1143000"/>
            <a:ext cx="8229600" cy="5166360"/>
          </a:xfrm>
        </p:spPr>
        <p:txBody>
          <a:bodyPr/>
          <a:lstStyle/>
          <a:p>
            <a:pPr marL="651510" indent="-514350">
              <a:buFont typeface="+mj-lt"/>
              <a:buAutoNum type="arabicPeriod" startAt="5"/>
            </a:pPr>
            <a:r>
              <a:rPr lang="en-CA" dirty="0" smtClean="0"/>
              <a:t>What have you learned from reading Scott’s article?  Did it provide you with new ways of thinking about gender and history?  Did it confirm or challenge ideas that you already had?</a:t>
            </a:r>
          </a:p>
          <a:p>
            <a:pPr marL="651510" indent="-514350">
              <a:buFont typeface="+mj-lt"/>
              <a:buAutoNum type="arabicPeriod" startAt="5"/>
            </a:pPr>
            <a:r>
              <a:rPr lang="en-CA" dirty="0" smtClean="0"/>
              <a:t>Can you apply Scott’s thinking to Chapter 1 of </a:t>
            </a:r>
            <a:r>
              <a:rPr lang="en-CA" dirty="0" err="1" smtClean="0"/>
              <a:t>Wiesner</a:t>
            </a:r>
            <a:r>
              <a:rPr lang="en-CA" dirty="0" smtClean="0"/>
              <a:t>-Hanks’s book?</a:t>
            </a:r>
          </a:p>
          <a:p>
            <a:pPr marL="651510" indent="-514350">
              <a:buFont typeface="+mj-lt"/>
              <a:buAutoNum type="arabicPeriod" startAt="5"/>
            </a:pPr>
            <a:r>
              <a:rPr lang="en-CA" dirty="0" smtClean="0"/>
              <a:t>Can you apply Scott’s thinking to historical periods or themes that you </a:t>
            </a:r>
            <a:r>
              <a:rPr lang="en-CA" smtClean="0"/>
              <a:t>have </a:t>
            </a:r>
            <a:r>
              <a:rPr lang="en-CA" smtClean="0"/>
              <a:t>studied </a:t>
            </a:r>
            <a:r>
              <a:rPr lang="en-CA" dirty="0" smtClean="0"/>
              <a:t>in other courses?</a:t>
            </a:r>
            <a:endParaRPr lang="en-CA" dirty="0"/>
          </a:p>
        </p:txBody>
      </p:sp>
    </p:spTree>
    <p:extLst>
      <p:ext uri="{BB962C8B-B14F-4D97-AF65-F5344CB8AC3E}">
        <p14:creationId xmlns:p14="http://schemas.microsoft.com/office/powerpoint/2010/main" val="90760184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44</TotalTime>
  <Words>371</Words>
  <Application>Microsoft Office PowerPoint</Application>
  <PresentationFormat>On-screen Show (4:3)</PresentationFormat>
  <Paragraphs>22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Apex</vt:lpstr>
      <vt:lpstr>History 336</vt:lpstr>
      <vt:lpstr>Monday, 14 January</vt:lpstr>
      <vt:lpstr>The structure of Scott’s article</vt:lpstr>
      <vt:lpstr>Two important passages</vt:lpstr>
      <vt:lpstr>7 Questions</vt:lpstr>
      <vt:lpstr>7 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336: Ideas and Society in Early Modern Europe: The Debate about Gender and Identity</dc:title>
  <dc:creator>Hilmar</dc:creator>
  <cp:lastModifiedBy>Hilmar</cp:lastModifiedBy>
  <cp:revision>12</cp:revision>
  <dcterms:created xsi:type="dcterms:W3CDTF">2006-08-16T00:00:00Z</dcterms:created>
  <dcterms:modified xsi:type="dcterms:W3CDTF">2013-01-09T17:08:13Z</dcterms:modified>
</cp:coreProperties>
</file>